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1" r:id="rId2"/>
    <p:sldId id="300" r:id="rId3"/>
    <p:sldId id="301" r:id="rId4"/>
    <p:sldId id="282" r:id="rId5"/>
    <p:sldId id="289" r:id="rId6"/>
    <p:sldId id="293" r:id="rId7"/>
    <p:sldId id="294" r:id="rId8"/>
    <p:sldId id="295" r:id="rId9"/>
    <p:sldId id="296" r:id="rId10"/>
    <p:sldId id="298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D3FA"/>
    <a:srgbClr val="7AACF6"/>
    <a:srgbClr val="629DF4"/>
    <a:srgbClr val="FEAF58"/>
    <a:srgbClr val="FD9907"/>
    <a:srgbClr val="FFFB05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96" autoAdjust="0"/>
  </p:normalViewPr>
  <p:slideViewPr>
    <p:cSldViewPr>
      <p:cViewPr varScale="1">
        <p:scale>
          <a:sx n="104" d="100"/>
          <a:sy n="104" d="100"/>
        </p:scale>
        <p:origin x="2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1E3A31-D74E-4AAC-9A8B-6F62E3611B1B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CE5E4867-2970-4C68-95F6-1FF9003E6991}">
      <dgm:prSet phldrT="[Text]" custT="1"/>
      <dgm:spPr/>
      <dgm:t>
        <a:bodyPr/>
        <a:lstStyle/>
        <a:p>
          <a:r>
            <a:rPr lang="de-DE" sz="1800" b="1" dirty="0" err="1" smtClean="0"/>
            <a:t>Ehrenamtl</a:t>
          </a:r>
          <a:r>
            <a:rPr lang="de-DE" sz="1800" b="1" dirty="0" smtClean="0"/>
            <a:t>.</a:t>
          </a:r>
        </a:p>
        <a:p>
          <a:r>
            <a:rPr lang="de-DE" sz="1800" b="1" dirty="0" smtClean="0"/>
            <a:t>Patenschafts</a:t>
          </a:r>
        </a:p>
        <a:p>
          <a:r>
            <a:rPr lang="de-DE" sz="1800" b="1" dirty="0" smtClean="0"/>
            <a:t>Projekte</a:t>
          </a:r>
          <a:endParaRPr lang="de-DE" sz="1800" b="1" dirty="0"/>
        </a:p>
      </dgm:t>
    </dgm:pt>
    <dgm:pt modelId="{BD8BB84C-DE88-439F-9CE1-0103935F4BF3}" type="parTrans" cxnId="{7497B150-7FCD-4426-AEFA-A005FB9FA1C0}">
      <dgm:prSet/>
      <dgm:spPr/>
      <dgm:t>
        <a:bodyPr/>
        <a:lstStyle/>
        <a:p>
          <a:endParaRPr lang="de-DE"/>
        </a:p>
      </dgm:t>
    </dgm:pt>
    <dgm:pt modelId="{E1231AF2-A99A-4D6C-8CC6-B75B35200C3B}" type="sibTrans" cxnId="{7497B150-7FCD-4426-AEFA-A005FB9FA1C0}">
      <dgm:prSet/>
      <dgm:spPr/>
      <dgm:t>
        <a:bodyPr/>
        <a:lstStyle/>
        <a:p>
          <a:endParaRPr lang="de-DE"/>
        </a:p>
      </dgm:t>
    </dgm:pt>
    <dgm:pt modelId="{A68E6CAE-D228-43B0-9E58-B368D389EAF5}">
      <dgm:prSet phldrT="[Text]" custT="1"/>
      <dgm:spPr/>
      <dgm:t>
        <a:bodyPr/>
        <a:lstStyle/>
        <a:p>
          <a:r>
            <a:rPr lang="de-DE" sz="1600" b="1" dirty="0" smtClean="0">
              <a:solidFill>
                <a:schemeClr val="tx1"/>
              </a:solidFill>
            </a:rPr>
            <a:t>Coaching für Jugend-</a:t>
          </a:r>
          <a:r>
            <a:rPr lang="de-DE" sz="1600" b="1" dirty="0" err="1" smtClean="0">
              <a:solidFill>
                <a:schemeClr val="tx1"/>
              </a:solidFill>
            </a:rPr>
            <a:t>liche</a:t>
          </a:r>
          <a:endParaRPr lang="de-DE" sz="1600" b="1" dirty="0">
            <a:solidFill>
              <a:schemeClr val="tx1"/>
            </a:solidFill>
          </a:endParaRPr>
        </a:p>
      </dgm:t>
    </dgm:pt>
    <dgm:pt modelId="{A33E60F3-9E3C-4646-9401-2F3DF2F17F5A}" type="parTrans" cxnId="{D0B906C5-4790-4CE2-BCB4-6E90C13C7691}">
      <dgm:prSet/>
      <dgm:spPr/>
      <dgm:t>
        <a:bodyPr/>
        <a:lstStyle/>
        <a:p>
          <a:endParaRPr lang="de-DE"/>
        </a:p>
      </dgm:t>
    </dgm:pt>
    <dgm:pt modelId="{CD1DAA72-96CE-491F-A91D-3D7EB8B57C08}" type="sibTrans" cxnId="{D0B906C5-4790-4CE2-BCB4-6E90C13C7691}">
      <dgm:prSet/>
      <dgm:spPr/>
      <dgm:t>
        <a:bodyPr/>
        <a:lstStyle/>
        <a:p>
          <a:endParaRPr lang="de-DE"/>
        </a:p>
      </dgm:t>
    </dgm:pt>
    <dgm:pt modelId="{72D898CB-F146-4E88-AB54-2F240EFC7A79}">
      <dgm:prSet phldrT="[Text]" custT="1"/>
      <dgm:spPr/>
      <dgm:t>
        <a:bodyPr/>
        <a:lstStyle/>
        <a:p>
          <a:r>
            <a:rPr lang="de-DE" sz="1400" b="1" dirty="0" smtClean="0">
              <a:solidFill>
                <a:schemeClr val="tx1"/>
              </a:solidFill>
            </a:rPr>
            <a:t>Zeit für Kinder</a:t>
          </a:r>
        </a:p>
      </dgm:t>
    </dgm:pt>
    <dgm:pt modelId="{25EB05EB-EEEE-4FB1-A489-2664FBB684E9}" type="parTrans" cxnId="{25F9AAA7-D9B3-47A0-A9FB-B76B51FF5980}">
      <dgm:prSet/>
      <dgm:spPr/>
      <dgm:t>
        <a:bodyPr/>
        <a:lstStyle/>
        <a:p>
          <a:endParaRPr lang="de-DE"/>
        </a:p>
      </dgm:t>
    </dgm:pt>
    <dgm:pt modelId="{F07C777E-392F-4803-B05D-E50B0E7E145C}" type="sibTrans" cxnId="{25F9AAA7-D9B3-47A0-A9FB-B76B51FF5980}">
      <dgm:prSet/>
      <dgm:spPr/>
      <dgm:t>
        <a:bodyPr/>
        <a:lstStyle/>
        <a:p>
          <a:endParaRPr lang="de-DE"/>
        </a:p>
      </dgm:t>
    </dgm:pt>
    <dgm:pt modelId="{61260FC5-0658-4455-87DB-0D8313537CBA}">
      <dgm:prSet phldrT="[Text]" custT="1"/>
      <dgm:spPr/>
      <dgm:t>
        <a:bodyPr/>
        <a:lstStyle/>
        <a:p>
          <a:r>
            <a:rPr lang="de-DE" sz="1600" b="1" dirty="0" smtClean="0">
              <a:solidFill>
                <a:schemeClr val="tx1"/>
              </a:solidFill>
            </a:rPr>
            <a:t>Paten-</a:t>
          </a:r>
          <a:r>
            <a:rPr lang="de-DE" sz="1600" b="1" dirty="0" err="1" smtClean="0">
              <a:solidFill>
                <a:schemeClr val="tx1"/>
              </a:solidFill>
            </a:rPr>
            <a:t>schaften</a:t>
          </a:r>
          <a:r>
            <a:rPr lang="de-DE" sz="1600" b="1" dirty="0" smtClean="0">
              <a:solidFill>
                <a:schemeClr val="tx1"/>
              </a:solidFill>
            </a:rPr>
            <a:t> für </a:t>
          </a:r>
        </a:p>
        <a:p>
          <a:r>
            <a:rPr lang="de-DE" sz="1600" b="1" dirty="0" smtClean="0">
              <a:solidFill>
                <a:schemeClr val="tx1"/>
              </a:solidFill>
            </a:rPr>
            <a:t>Senioren</a:t>
          </a:r>
        </a:p>
      </dgm:t>
    </dgm:pt>
    <dgm:pt modelId="{99DC1378-E325-4DA9-87FC-23FFA91F8E71}" type="parTrans" cxnId="{07851138-C7F9-4602-97F4-EA628E000685}">
      <dgm:prSet/>
      <dgm:spPr/>
      <dgm:t>
        <a:bodyPr/>
        <a:lstStyle/>
        <a:p>
          <a:endParaRPr lang="de-DE"/>
        </a:p>
      </dgm:t>
    </dgm:pt>
    <dgm:pt modelId="{34F5F58F-5C39-4BC1-95B9-7AC6D4BC5984}" type="sibTrans" cxnId="{07851138-C7F9-4602-97F4-EA628E000685}">
      <dgm:prSet/>
      <dgm:spPr/>
      <dgm:t>
        <a:bodyPr/>
        <a:lstStyle/>
        <a:p>
          <a:endParaRPr lang="de-DE"/>
        </a:p>
      </dgm:t>
    </dgm:pt>
    <dgm:pt modelId="{9D0CD0DF-D53B-470D-8BD1-09989979E0CA}">
      <dgm:prSet phldrT="[Text]" custT="1"/>
      <dgm:spPr/>
      <dgm:t>
        <a:bodyPr/>
        <a:lstStyle/>
        <a:p>
          <a:r>
            <a:rPr lang="de-DE" sz="1600" b="1" dirty="0" smtClean="0">
              <a:solidFill>
                <a:schemeClr val="tx1"/>
              </a:solidFill>
            </a:rPr>
            <a:t>Lese-paten</a:t>
          </a:r>
        </a:p>
      </dgm:t>
    </dgm:pt>
    <dgm:pt modelId="{58627F93-F245-4659-AF29-FEFF32DF976E}" type="parTrans" cxnId="{7A830EFD-7A67-4A43-957E-1D156BF95489}">
      <dgm:prSet/>
      <dgm:spPr/>
      <dgm:t>
        <a:bodyPr/>
        <a:lstStyle/>
        <a:p>
          <a:endParaRPr lang="de-DE"/>
        </a:p>
      </dgm:t>
    </dgm:pt>
    <dgm:pt modelId="{3494630B-DD29-4D80-AF72-02B6313F91DB}" type="sibTrans" cxnId="{7A830EFD-7A67-4A43-957E-1D156BF95489}">
      <dgm:prSet/>
      <dgm:spPr/>
      <dgm:t>
        <a:bodyPr/>
        <a:lstStyle/>
        <a:p>
          <a:endParaRPr lang="de-DE"/>
        </a:p>
      </dgm:t>
    </dgm:pt>
    <dgm:pt modelId="{A6C8D9A1-BDB2-4719-9D7A-AC64550C1E45}" type="pres">
      <dgm:prSet presAssocID="{581E3A31-D74E-4AAC-9A8B-6F62E3611B1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AEC0BC9-1DEA-414D-8D00-B0A6C5908CB2}" type="pres">
      <dgm:prSet presAssocID="{CE5E4867-2970-4C68-95F6-1FF9003E6991}" presName="centerShape" presStyleLbl="node0" presStyleIdx="0" presStyleCnt="1"/>
      <dgm:spPr/>
      <dgm:t>
        <a:bodyPr/>
        <a:lstStyle/>
        <a:p>
          <a:endParaRPr lang="de-DE"/>
        </a:p>
      </dgm:t>
    </dgm:pt>
    <dgm:pt modelId="{38578473-ED7C-490C-95B1-55DD93032C8F}" type="pres">
      <dgm:prSet presAssocID="{A68E6CAE-D228-43B0-9E58-B368D389EAF5}" presName="node" presStyleLbl="node1" presStyleIdx="0" presStyleCnt="4" custScaleX="109371" custScaleY="10630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A2443FC-E92A-4C1D-A6D9-9928883997C2}" type="pres">
      <dgm:prSet presAssocID="{A68E6CAE-D228-43B0-9E58-B368D389EAF5}" presName="dummy" presStyleCnt="0"/>
      <dgm:spPr/>
      <dgm:t>
        <a:bodyPr/>
        <a:lstStyle/>
        <a:p>
          <a:endParaRPr lang="de-DE"/>
        </a:p>
      </dgm:t>
    </dgm:pt>
    <dgm:pt modelId="{59650793-BF99-41DB-B34C-930646D528FA}" type="pres">
      <dgm:prSet presAssocID="{CD1DAA72-96CE-491F-A91D-3D7EB8B57C08}" presName="sibTrans" presStyleLbl="sibTrans2D1" presStyleIdx="0" presStyleCnt="4"/>
      <dgm:spPr/>
      <dgm:t>
        <a:bodyPr/>
        <a:lstStyle/>
        <a:p>
          <a:endParaRPr lang="de-DE"/>
        </a:p>
      </dgm:t>
    </dgm:pt>
    <dgm:pt modelId="{3BAEB694-C2CD-4EEE-9F48-BDB1065CE291}" type="pres">
      <dgm:prSet presAssocID="{72D898CB-F146-4E88-AB54-2F240EFC7A79}" presName="node" presStyleLbl="node1" presStyleIdx="1" presStyleCnt="4" custScaleX="105863" custScaleY="10083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E916614-31E6-421A-9B10-14B5EF5ABCB1}" type="pres">
      <dgm:prSet presAssocID="{72D898CB-F146-4E88-AB54-2F240EFC7A79}" presName="dummy" presStyleCnt="0"/>
      <dgm:spPr/>
      <dgm:t>
        <a:bodyPr/>
        <a:lstStyle/>
        <a:p>
          <a:endParaRPr lang="de-DE"/>
        </a:p>
      </dgm:t>
    </dgm:pt>
    <dgm:pt modelId="{BACC10F3-4DB2-4A0C-AE81-0819D453E164}" type="pres">
      <dgm:prSet presAssocID="{F07C777E-392F-4803-B05D-E50B0E7E145C}" presName="sibTrans" presStyleLbl="sibTrans2D1" presStyleIdx="1" presStyleCnt="4"/>
      <dgm:spPr/>
      <dgm:t>
        <a:bodyPr/>
        <a:lstStyle/>
        <a:p>
          <a:endParaRPr lang="de-DE"/>
        </a:p>
      </dgm:t>
    </dgm:pt>
    <dgm:pt modelId="{7FC5CD03-46E1-4EA1-93C4-BD3616EB235D}" type="pres">
      <dgm:prSet presAssocID="{61260FC5-0658-4455-87DB-0D8313537CB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AE968BB-BEF6-4626-A9F1-A1FB99C7BE15}" type="pres">
      <dgm:prSet presAssocID="{61260FC5-0658-4455-87DB-0D8313537CBA}" presName="dummy" presStyleCnt="0"/>
      <dgm:spPr/>
      <dgm:t>
        <a:bodyPr/>
        <a:lstStyle/>
        <a:p>
          <a:endParaRPr lang="de-DE"/>
        </a:p>
      </dgm:t>
    </dgm:pt>
    <dgm:pt modelId="{AA7AF955-08EA-41AB-9A49-65602671FDEE}" type="pres">
      <dgm:prSet presAssocID="{34F5F58F-5C39-4BC1-95B9-7AC6D4BC5984}" presName="sibTrans" presStyleLbl="sibTrans2D1" presStyleIdx="2" presStyleCnt="4"/>
      <dgm:spPr/>
      <dgm:t>
        <a:bodyPr/>
        <a:lstStyle/>
        <a:p>
          <a:endParaRPr lang="de-DE"/>
        </a:p>
      </dgm:t>
    </dgm:pt>
    <dgm:pt modelId="{590F0D45-781D-42FC-9464-19A7ABF901C5}" type="pres">
      <dgm:prSet presAssocID="{9D0CD0DF-D53B-470D-8BD1-09989979E0C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0C1F69F-6005-4663-A4AF-FDDC715B9AAE}" type="pres">
      <dgm:prSet presAssocID="{9D0CD0DF-D53B-470D-8BD1-09989979E0CA}" presName="dummy" presStyleCnt="0"/>
      <dgm:spPr/>
      <dgm:t>
        <a:bodyPr/>
        <a:lstStyle/>
        <a:p>
          <a:endParaRPr lang="de-DE"/>
        </a:p>
      </dgm:t>
    </dgm:pt>
    <dgm:pt modelId="{9E7D4D6C-429F-41CA-918A-83EC71AD3084}" type="pres">
      <dgm:prSet presAssocID="{3494630B-DD29-4D80-AF72-02B6313F91DB}" presName="sibTrans" presStyleLbl="sibTrans2D1" presStyleIdx="3" presStyleCnt="4"/>
      <dgm:spPr/>
      <dgm:t>
        <a:bodyPr/>
        <a:lstStyle/>
        <a:p>
          <a:endParaRPr lang="de-DE"/>
        </a:p>
      </dgm:t>
    </dgm:pt>
  </dgm:ptLst>
  <dgm:cxnLst>
    <dgm:cxn modelId="{7497B150-7FCD-4426-AEFA-A005FB9FA1C0}" srcId="{581E3A31-D74E-4AAC-9A8B-6F62E3611B1B}" destId="{CE5E4867-2970-4C68-95F6-1FF9003E6991}" srcOrd="0" destOrd="0" parTransId="{BD8BB84C-DE88-439F-9CE1-0103935F4BF3}" sibTransId="{E1231AF2-A99A-4D6C-8CC6-B75B35200C3B}"/>
    <dgm:cxn modelId="{140DA5B9-CAA1-4A4F-B9A8-CEE7C7F812DE}" type="presOf" srcId="{CE5E4867-2970-4C68-95F6-1FF9003E6991}" destId="{0AEC0BC9-1DEA-414D-8D00-B0A6C5908CB2}" srcOrd="0" destOrd="0" presId="urn:microsoft.com/office/officeart/2005/8/layout/radial6"/>
    <dgm:cxn modelId="{25F9AAA7-D9B3-47A0-A9FB-B76B51FF5980}" srcId="{CE5E4867-2970-4C68-95F6-1FF9003E6991}" destId="{72D898CB-F146-4E88-AB54-2F240EFC7A79}" srcOrd="1" destOrd="0" parTransId="{25EB05EB-EEEE-4FB1-A489-2664FBB684E9}" sibTransId="{F07C777E-392F-4803-B05D-E50B0E7E145C}"/>
    <dgm:cxn modelId="{7C7B5AB1-97EC-4254-A364-A0EECDC44CF1}" type="presOf" srcId="{A68E6CAE-D228-43B0-9E58-B368D389EAF5}" destId="{38578473-ED7C-490C-95B1-55DD93032C8F}" srcOrd="0" destOrd="0" presId="urn:microsoft.com/office/officeart/2005/8/layout/radial6"/>
    <dgm:cxn modelId="{5B7321E3-2916-4FAC-AF9D-3F0761B27589}" type="presOf" srcId="{F07C777E-392F-4803-B05D-E50B0E7E145C}" destId="{BACC10F3-4DB2-4A0C-AE81-0819D453E164}" srcOrd="0" destOrd="0" presId="urn:microsoft.com/office/officeart/2005/8/layout/radial6"/>
    <dgm:cxn modelId="{07851138-C7F9-4602-97F4-EA628E000685}" srcId="{CE5E4867-2970-4C68-95F6-1FF9003E6991}" destId="{61260FC5-0658-4455-87DB-0D8313537CBA}" srcOrd="2" destOrd="0" parTransId="{99DC1378-E325-4DA9-87FC-23FFA91F8E71}" sibTransId="{34F5F58F-5C39-4BC1-95B9-7AC6D4BC5984}"/>
    <dgm:cxn modelId="{0E227CCE-49E0-427A-97C0-3590DCDC2F2D}" type="presOf" srcId="{3494630B-DD29-4D80-AF72-02B6313F91DB}" destId="{9E7D4D6C-429F-41CA-918A-83EC71AD3084}" srcOrd="0" destOrd="0" presId="urn:microsoft.com/office/officeart/2005/8/layout/radial6"/>
    <dgm:cxn modelId="{66E32968-4886-4A39-9493-F3704B2D5AF9}" type="presOf" srcId="{9D0CD0DF-D53B-470D-8BD1-09989979E0CA}" destId="{590F0D45-781D-42FC-9464-19A7ABF901C5}" srcOrd="0" destOrd="0" presId="urn:microsoft.com/office/officeart/2005/8/layout/radial6"/>
    <dgm:cxn modelId="{7A830EFD-7A67-4A43-957E-1D156BF95489}" srcId="{CE5E4867-2970-4C68-95F6-1FF9003E6991}" destId="{9D0CD0DF-D53B-470D-8BD1-09989979E0CA}" srcOrd="3" destOrd="0" parTransId="{58627F93-F245-4659-AF29-FEFF32DF976E}" sibTransId="{3494630B-DD29-4D80-AF72-02B6313F91DB}"/>
    <dgm:cxn modelId="{92C06E87-301F-4AA0-9BC9-866ACEE49CAC}" type="presOf" srcId="{CD1DAA72-96CE-491F-A91D-3D7EB8B57C08}" destId="{59650793-BF99-41DB-B34C-930646D528FA}" srcOrd="0" destOrd="0" presId="urn:microsoft.com/office/officeart/2005/8/layout/radial6"/>
    <dgm:cxn modelId="{154AF6B7-23B3-4940-9930-FD2BD9EB9528}" type="presOf" srcId="{581E3A31-D74E-4AAC-9A8B-6F62E3611B1B}" destId="{A6C8D9A1-BDB2-4719-9D7A-AC64550C1E45}" srcOrd="0" destOrd="0" presId="urn:microsoft.com/office/officeart/2005/8/layout/radial6"/>
    <dgm:cxn modelId="{EF0ACCFB-69D6-4125-8CD8-280D9A65E07A}" type="presOf" srcId="{72D898CB-F146-4E88-AB54-2F240EFC7A79}" destId="{3BAEB694-C2CD-4EEE-9F48-BDB1065CE291}" srcOrd="0" destOrd="0" presId="urn:microsoft.com/office/officeart/2005/8/layout/radial6"/>
    <dgm:cxn modelId="{D0B906C5-4790-4CE2-BCB4-6E90C13C7691}" srcId="{CE5E4867-2970-4C68-95F6-1FF9003E6991}" destId="{A68E6CAE-D228-43B0-9E58-B368D389EAF5}" srcOrd="0" destOrd="0" parTransId="{A33E60F3-9E3C-4646-9401-2F3DF2F17F5A}" sibTransId="{CD1DAA72-96CE-491F-A91D-3D7EB8B57C08}"/>
    <dgm:cxn modelId="{6A791E76-6800-4697-9EDB-E96DA562B546}" type="presOf" srcId="{61260FC5-0658-4455-87DB-0D8313537CBA}" destId="{7FC5CD03-46E1-4EA1-93C4-BD3616EB235D}" srcOrd="0" destOrd="0" presId="urn:microsoft.com/office/officeart/2005/8/layout/radial6"/>
    <dgm:cxn modelId="{7B7CA37D-1679-4BF3-B861-5620E50CF361}" type="presOf" srcId="{34F5F58F-5C39-4BC1-95B9-7AC6D4BC5984}" destId="{AA7AF955-08EA-41AB-9A49-65602671FDEE}" srcOrd="0" destOrd="0" presId="urn:microsoft.com/office/officeart/2005/8/layout/radial6"/>
    <dgm:cxn modelId="{A5F5882D-EA77-4451-A22C-6BD822A21618}" type="presParOf" srcId="{A6C8D9A1-BDB2-4719-9D7A-AC64550C1E45}" destId="{0AEC0BC9-1DEA-414D-8D00-B0A6C5908CB2}" srcOrd="0" destOrd="0" presId="urn:microsoft.com/office/officeart/2005/8/layout/radial6"/>
    <dgm:cxn modelId="{50228AFB-76D7-4264-AA3B-865C91089C26}" type="presParOf" srcId="{A6C8D9A1-BDB2-4719-9D7A-AC64550C1E45}" destId="{38578473-ED7C-490C-95B1-55DD93032C8F}" srcOrd="1" destOrd="0" presId="urn:microsoft.com/office/officeart/2005/8/layout/radial6"/>
    <dgm:cxn modelId="{C59BFAFF-799C-4110-95D4-4FCDB22214FD}" type="presParOf" srcId="{A6C8D9A1-BDB2-4719-9D7A-AC64550C1E45}" destId="{4A2443FC-E92A-4C1D-A6D9-9928883997C2}" srcOrd="2" destOrd="0" presId="urn:microsoft.com/office/officeart/2005/8/layout/radial6"/>
    <dgm:cxn modelId="{FF739BDA-DD01-4B42-A495-2C71CF116FF0}" type="presParOf" srcId="{A6C8D9A1-BDB2-4719-9D7A-AC64550C1E45}" destId="{59650793-BF99-41DB-B34C-930646D528FA}" srcOrd="3" destOrd="0" presId="urn:microsoft.com/office/officeart/2005/8/layout/radial6"/>
    <dgm:cxn modelId="{C1EEDF1E-8796-47D8-992B-FB972EBA185A}" type="presParOf" srcId="{A6C8D9A1-BDB2-4719-9D7A-AC64550C1E45}" destId="{3BAEB694-C2CD-4EEE-9F48-BDB1065CE291}" srcOrd="4" destOrd="0" presId="urn:microsoft.com/office/officeart/2005/8/layout/radial6"/>
    <dgm:cxn modelId="{3A7BEC49-B74E-4967-A046-7D39570458DA}" type="presParOf" srcId="{A6C8D9A1-BDB2-4719-9D7A-AC64550C1E45}" destId="{5E916614-31E6-421A-9B10-14B5EF5ABCB1}" srcOrd="5" destOrd="0" presId="urn:microsoft.com/office/officeart/2005/8/layout/radial6"/>
    <dgm:cxn modelId="{FAADE839-8460-4ECB-AB4B-3E34D6356407}" type="presParOf" srcId="{A6C8D9A1-BDB2-4719-9D7A-AC64550C1E45}" destId="{BACC10F3-4DB2-4A0C-AE81-0819D453E164}" srcOrd="6" destOrd="0" presId="urn:microsoft.com/office/officeart/2005/8/layout/radial6"/>
    <dgm:cxn modelId="{6C10BE80-2505-48CE-B560-B1B179B43EBE}" type="presParOf" srcId="{A6C8D9A1-BDB2-4719-9D7A-AC64550C1E45}" destId="{7FC5CD03-46E1-4EA1-93C4-BD3616EB235D}" srcOrd="7" destOrd="0" presId="urn:microsoft.com/office/officeart/2005/8/layout/radial6"/>
    <dgm:cxn modelId="{3CF8CB50-5391-4542-8AAC-EF029D489477}" type="presParOf" srcId="{A6C8D9A1-BDB2-4719-9D7A-AC64550C1E45}" destId="{DAE968BB-BEF6-4626-A9F1-A1FB99C7BE15}" srcOrd="8" destOrd="0" presId="urn:microsoft.com/office/officeart/2005/8/layout/radial6"/>
    <dgm:cxn modelId="{E5CE83D7-6AA9-4C80-9149-5EC34BF9C81C}" type="presParOf" srcId="{A6C8D9A1-BDB2-4719-9D7A-AC64550C1E45}" destId="{AA7AF955-08EA-41AB-9A49-65602671FDEE}" srcOrd="9" destOrd="0" presId="urn:microsoft.com/office/officeart/2005/8/layout/radial6"/>
    <dgm:cxn modelId="{E10AD11C-C29F-4BC4-BEA4-808370D53DF8}" type="presParOf" srcId="{A6C8D9A1-BDB2-4719-9D7A-AC64550C1E45}" destId="{590F0D45-781D-42FC-9464-19A7ABF901C5}" srcOrd="10" destOrd="0" presId="urn:microsoft.com/office/officeart/2005/8/layout/radial6"/>
    <dgm:cxn modelId="{CF6563DC-C805-4E04-BA31-75FF0F5B16BE}" type="presParOf" srcId="{A6C8D9A1-BDB2-4719-9D7A-AC64550C1E45}" destId="{70C1F69F-6005-4663-A4AF-FDDC715B9AAE}" srcOrd="11" destOrd="0" presId="urn:microsoft.com/office/officeart/2005/8/layout/radial6"/>
    <dgm:cxn modelId="{5F97ADDD-4B99-4E59-BBE1-03D1B3F8FB76}" type="presParOf" srcId="{A6C8D9A1-BDB2-4719-9D7A-AC64550C1E45}" destId="{9E7D4D6C-429F-41CA-918A-83EC71AD308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399C-B755-47EB-A608-913108802A9E}" type="datetimeFigureOut">
              <a:rPr lang="de-DE" smtClean="0"/>
              <a:t>25.07.2016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FCC92-9933-49F1-A90E-C748278D6D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08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FCC92-9933-49F1-A90E-C748278D6D1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26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0655-0E1D-47F5-87AC-DE4ADA429564}" type="datetimeFigureOut">
              <a:rPr lang="de-DE" smtClean="0"/>
              <a:t>25.07.2016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0692-DB08-4FFE-B866-921D5B2D46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844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0655-0E1D-47F5-87AC-DE4ADA429564}" type="datetimeFigureOut">
              <a:rPr lang="de-DE" smtClean="0"/>
              <a:t>25.07.2016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0692-DB08-4FFE-B866-921D5B2D46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92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0655-0E1D-47F5-87AC-DE4ADA429564}" type="datetimeFigureOut">
              <a:rPr lang="de-DE" smtClean="0"/>
              <a:t>25.07.2016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0692-DB08-4FFE-B866-921D5B2D46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499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0655-0E1D-47F5-87AC-DE4ADA429564}" type="datetimeFigureOut">
              <a:rPr lang="de-DE" smtClean="0"/>
              <a:t>25.07.2016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0692-DB08-4FFE-B866-921D5B2D46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29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0655-0E1D-47F5-87AC-DE4ADA429564}" type="datetimeFigureOut">
              <a:rPr lang="de-DE" smtClean="0"/>
              <a:t>25.07.2016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0692-DB08-4FFE-B866-921D5B2D46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47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0655-0E1D-47F5-87AC-DE4ADA429564}" type="datetimeFigureOut">
              <a:rPr lang="de-DE" smtClean="0"/>
              <a:t>25.07.2016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0692-DB08-4FFE-B866-921D5B2D46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46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0655-0E1D-47F5-87AC-DE4ADA429564}" type="datetimeFigureOut">
              <a:rPr lang="de-DE" smtClean="0"/>
              <a:t>25.07.2016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0692-DB08-4FFE-B866-921D5B2D46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40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0655-0E1D-47F5-87AC-DE4ADA429564}" type="datetimeFigureOut">
              <a:rPr lang="de-DE" smtClean="0"/>
              <a:t>25.07.2016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0692-DB08-4FFE-B866-921D5B2D46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47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0655-0E1D-47F5-87AC-DE4ADA429564}" type="datetimeFigureOut">
              <a:rPr lang="de-DE" smtClean="0"/>
              <a:t>25.07.2016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0692-DB08-4FFE-B866-921D5B2D46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09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0655-0E1D-47F5-87AC-DE4ADA429564}" type="datetimeFigureOut">
              <a:rPr lang="de-DE" smtClean="0"/>
              <a:t>25.07.2016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0692-DB08-4FFE-B866-921D5B2D46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988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0655-0E1D-47F5-87AC-DE4ADA429564}" type="datetimeFigureOut">
              <a:rPr lang="de-DE" smtClean="0"/>
              <a:t>25.07.2016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0692-DB08-4FFE-B866-921D5B2D46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76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D0655-0E1D-47F5-87AC-DE4ADA429564}" type="datetimeFigureOut">
              <a:rPr lang="de-DE" smtClean="0"/>
              <a:t>25.07.2016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10692-DB08-4FFE-B866-921D5B2D46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56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02788" y="1556791"/>
            <a:ext cx="7704856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de-DE" sz="800" b="1" dirty="0" smtClean="0"/>
          </a:p>
          <a:p>
            <a:pPr algn="ctr"/>
            <a:endParaRPr lang="de-DE" sz="800" b="1" dirty="0" smtClean="0"/>
          </a:p>
          <a:p>
            <a:endParaRPr lang="de-DE" sz="2400" dirty="0" smtClean="0"/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/>
          </a:p>
          <a:p>
            <a:r>
              <a:rPr lang="de-DE" sz="2400" dirty="0"/>
              <a:t>	</a:t>
            </a:r>
            <a:r>
              <a:rPr lang="de-DE" sz="2400" dirty="0" smtClean="0"/>
              <a:t>					</a:t>
            </a:r>
          </a:p>
          <a:p>
            <a:r>
              <a:rPr lang="de-DE" sz="8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de-DE" sz="800" dirty="0"/>
          </a:p>
          <a:p>
            <a:endParaRPr lang="de-DE" sz="800" dirty="0" smtClean="0"/>
          </a:p>
          <a:p>
            <a:r>
              <a:rPr lang="de-DE" sz="800" dirty="0"/>
              <a:t>	</a:t>
            </a:r>
            <a:r>
              <a:rPr lang="de-DE" sz="800" dirty="0" smtClean="0"/>
              <a:t>					             </a:t>
            </a:r>
          </a:p>
          <a:p>
            <a:endParaRPr lang="de-DE" sz="800" dirty="0"/>
          </a:p>
          <a:p>
            <a:r>
              <a:rPr lang="de-DE" sz="800" dirty="0" smtClean="0"/>
              <a:t>						          </a:t>
            </a:r>
            <a:r>
              <a:rPr lang="de-DE" sz="1100" dirty="0" smtClean="0"/>
              <a:t>Fotos: © Alessandro Podo</a:t>
            </a:r>
            <a:r>
              <a:rPr lang="de-DE" sz="1200" dirty="0" smtClean="0"/>
              <a:t>			</a:t>
            </a: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20689"/>
            <a:ext cx="1775859" cy="68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Logo NBH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7462"/>
            <a:ext cx="2016224" cy="63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2" descr="Startse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09" y="260648"/>
            <a:ext cx="2570287" cy="10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11560" y="1340768"/>
            <a:ext cx="77768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 smtClean="0"/>
          </a:p>
          <a:p>
            <a:pPr algn="ctr"/>
            <a:r>
              <a:rPr lang="de-DE" sz="4800" b="1" dirty="0" smtClean="0"/>
              <a:t>Coaching für Jugendliche</a:t>
            </a:r>
            <a:r>
              <a:rPr lang="de-DE" sz="4800" b="1" dirty="0"/>
              <a:t/>
            </a:r>
            <a:br>
              <a:rPr lang="de-DE" sz="4800" b="1" dirty="0"/>
            </a:br>
            <a:r>
              <a:rPr lang="de-DE" sz="2400" dirty="0" smtClean="0"/>
              <a:t>Projektleitung: Dr. Heike Hindringer-Heindl</a:t>
            </a:r>
          </a:p>
          <a:p>
            <a:pPr algn="ctr"/>
            <a:endParaRPr lang="de-DE" sz="48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653136"/>
            <a:ext cx="3061265" cy="204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04" y="3007459"/>
            <a:ext cx="2789192" cy="178969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952" y="3007459"/>
            <a:ext cx="3176575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90406" y="1556792"/>
            <a:ext cx="7704856" cy="52475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2400" dirty="0" smtClean="0"/>
          </a:p>
          <a:p>
            <a:pPr algn="ctr"/>
            <a:r>
              <a:rPr lang="de-DE" sz="2400" dirty="0" smtClean="0"/>
              <a:t>Vielen Dank für Ihre Aufmerksamkeit!</a:t>
            </a:r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 smtClean="0"/>
          </a:p>
          <a:p>
            <a:r>
              <a:rPr lang="de-DE" sz="2400" dirty="0" smtClean="0"/>
              <a:t>					             	           </a:t>
            </a:r>
            <a:r>
              <a:rPr lang="de-DE" sz="1100" dirty="0" smtClean="0"/>
              <a:t>						                     		 Foto: © Alessandro Podo</a:t>
            </a:r>
            <a:endParaRPr lang="de-DE" sz="1200" dirty="0" smtClean="0"/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20689"/>
            <a:ext cx="1775859" cy="68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Logo NBH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7462"/>
            <a:ext cx="2016224" cy="63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2" descr="Startse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09" y="260648"/>
            <a:ext cx="2570287" cy="10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2" y="2452395"/>
            <a:ext cx="751688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90406" y="1556792"/>
            <a:ext cx="7704856" cy="51398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de-DE" sz="800" b="1" dirty="0" smtClean="0"/>
          </a:p>
          <a:p>
            <a:pPr algn="ctr"/>
            <a:endParaRPr lang="de-DE" sz="800" b="1" dirty="0" smtClean="0"/>
          </a:p>
          <a:p>
            <a:r>
              <a:rPr lang="de-DE" sz="2400" dirty="0" smtClean="0"/>
              <a:t>Taufkirchen im Landkreis München:</a:t>
            </a:r>
          </a:p>
          <a:p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ca</a:t>
            </a:r>
            <a:r>
              <a:rPr lang="de-DE" sz="2400" dirty="0"/>
              <a:t>. 19.000 </a:t>
            </a:r>
            <a:r>
              <a:rPr lang="de-DE" sz="2400" dirty="0" smtClean="0"/>
              <a:t>Einwohner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Ortsteil „Am Wald“ </a:t>
            </a:r>
            <a:r>
              <a:rPr lang="de-DE" sz="2400" dirty="0"/>
              <a:t>entstand Ende der 60er Jahre in kurzer Zeit als Trabantenstadt </a:t>
            </a:r>
            <a:r>
              <a:rPr lang="de-DE" sz="2400" dirty="0" smtClean="0"/>
              <a:t>Münchens mit ca. 4.000 neuen Wohnungen.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Geprägt </a:t>
            </a:r>
            <a:r>
              <a:rPr lang="de-DE" sz="2400" dirty="0"/>
              <a:t>durch Hochhäuser mit Sozialwohnungen, hohem Anteil an Bevölkerung mit Migrationshintergrund (75 %) und teilweiser Häufung sozialer Problemlagen (Konzentration von Menschen im SGB II-Bezug, Wohngeldempfänger, Empfänger von Jugendhilfemaßnahmen). </a:t>
            </a:r>
            <a:r>
              <a:rPr lang="de-DE" sz="2400" dirty="0" smtClean="0"/>
              <a:t>			        </a:t>
            </a:r>
            <a:r>
              <a:rPr lang="de-DE" sz="1200" dirty="0" smtClean="0"/>
              <a:t>						</a:t>
            </a: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20689"/>
            <a:ext cx="1775859" cy="68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Logo NBH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7462"/>
            <a:ext cx="2016224" cy="63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2" descr="Startse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09" y="260648"/>
            <a:ext cx="2570287" cy="10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3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90406" y="1556792"/>
            <a:ext cx="7704856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de-DE" sz="800" b="1" dirty="0" smtClean="0"/>
          </a:p>
          <a:p>
            <a:pPr algn="ctr"/>
            <a:endParaRPr lang="de-DE" sz="800" b="1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400" dirty="0" smtClean="0"/>
              <a:t>1972 entstand Bürgerinitiative, um fehlende soziale Infrastruktur durch selbstorganisierte Hilfen zu überwinden.</a:t>
            </a:r>
            <a:endParaRPr lang="de-DE" sz="24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400" dirty="0"/>
              <a:t>Heute </a:t>
            </a:r>
            <a:r>
              <a:rPr lang="de-DE" sz="2400" dirty="0" smtClean="0"/>
              <a:t>ist Nachbarschaftshilfe gemeinnütziger </a:t>
            </a:r>
            <a:r>
              <a:rPr lang="de-DE" sz="2400" dirty="0"/>
              <a:t>Verein und eine wichtige soziale Größe in der </a:t>
            </a:r>
            <a:r>
              <a:rPr lang="de-DE" sz="2400" dirty="0" smtClean="0"/>
              <a:t>Gemeinde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400" dirty="0" smtClean="0"/>
              <a:t>1500 </a:t>
            </a:r>
            <a:r>
              <a:rPr lang="de-DE" sz="2400" dirty="0"/>
              <a:t>Mitglieder </a:t>
            </a:r>
            <a:r>
              <a:rPr lang="de-DE" sz="2400" dirty="0" smtClean="0"/>
              <a:t>und </a:t>
            </a:r>
            <a:r>
              <a:rPr lang="de-DE" sz="2400" dirty="0"/>
              <a:t>330 </a:t>
            </a:r>
            <a:r>
              <a:rPr lang="de-DE" sz="2400" dirty="0" smtClean="0"/>
              <a:t>Mitarbeiter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400" dirty="0" smtClean="0"/>
              <a:t>Niedrigschwellige </a:t>
            </a:r>
            <a:r>
              <a:rPr lang="de-DE" sz="2400" dirty="0"/>
              <a:t>Hilfen ergänzen mittlerweile ein breites Spektrum an semi- und vollprofessionellen Dienstleistungen</a:t>
            </a:r>
            <a:r>
              <a:rPr lang="de-DE" sz="2400" dirty="0" smtClean="0"/>
              <a:t>.				       </a:t>
            </a:r>
          </a:p>
          <a:p>
            <a:pPr fontAlgn="base"/>
            <a:r>
              <a:rPr lang="de-DE" sz="2400" dirty="0" smtClean="0"/>
              <a:t> </a:t>
            </a:r>
          </a:p>
          <a:p>
            <a:pPr fontAlgn="base"/>
            <a:r>
              <a:rPr lang="de-DE" sz="2400" dirty="0"/>
              <a:t>	</a:t>
            </a:r>
            <a:r>
              <a:rPr lang="de-DE" sz="2400" dirty="0" smtClean="0"/>
              <a:t>					</a:t>
            </a:r>
            <a:endParaRPr lang="de-DE" sz="1200" dirty="0" smtClean="0"/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20689"/>
            <a:ext cx="1775859" cy="68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Logo NBH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7462"/>
            <a:ext cx="2016224" cy="63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2" descr="Startse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09" y="260648"/>
            <a:ext cx="2570287" cy="10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03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90406" y="1556792"/>
            <a:ext cx="7704856" cy="47705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de-DE" sz="800" b="1" dirty="0" smtClean="0"/>
          </a:p>
          <a:p>
            <a:pPr algn="ctr"/>
            <a:endParaRPr lang="de-DE" sz="800" b="1" dirty="0" smtClean="0"/>
          </a:p>
          <a:p>
            <a:endParaRPr lang="de-DE" sz="2400" dirty="0" smtClean="0"/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/>
          </a:p>
          <a:p>
            <a:r>
              <a:rPr lang="de-DE" sz="2400" dirty="0"/>
              <a:t>	</a:t>
            </a:r>
            <a:r>
              <a:rPr lang="de-DE" sz="2400" dirty="0" smtClean="0"/>
              <a:t>					         </a:t>
            </a:r>
            <a:r>
              <a:rPr lang="de-DE" sz="1100" dirty="0" smtClean="0"/>
              <a:t>Stand: Juli 2016</a:t>
            </a:r>
          </a:p>
          <a:p>
            <a:r>
              <a:rPr lang="de-DE" sz="1100" dirty="0" smtClean="0"/>
              <a:t>						                © </a:t>
            </a:r>
            <a:r>
              <a:rPr lang="de-DE" sz="1100" dirty="0" err="1" smtClean="0"/>
              <a:t>H.Hindringer</a:t>
            </a:r>
            <a:r>
              <a:rPr lang="de-DE" sz="1100" dirty="0" smtClean="0"/>
              <a:t>-Heindl</a:t>
            </a:r>
            <a:r>
              <a:rPr lang="de-DE" sz="1200" dirty="0"/>
              <a:t>	</a:t>
            </a:r>
            <a:r>
              <a:rPr lang="de-DE" sz="1200" dirty="0" smtClean="0"/>
              <a:t>						</a:t>
            </a: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20689"/>
            <a:ext cx="1775859" cy="68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Logo NBH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7462"/>
            <a:ext cx="2016224" cy="63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2" descr="Startse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09" y="260648"/>
            <a:ext cx="2570287" cy="10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230272524"/>
              </p:ext>
            </p:extLst>
          </p:nvPr>
        </p:nvGraphicFramePr>
        <p:xfrm>
          <a:off x="539552" y="1412776"/>
          <a:ext cx="77768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5991214" y="1612867"/>
            <a:ext cx="3152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Neu:</a:t>
            </a:r>
          </a:p>
          <a:p>
            <a:r>
              <a:rPr lang="de-DE" dirty="0" smtClean="0"/>
              <a:t>Patenschaften für </a:t>
            </a:r>
          </a:p>
          <a:p>
            <a:r>
              <a:rPr lang="de-DE" dirty="0" smtClean="0"/>
              <a:t>Menschen mit Fluchtgeschichte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346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90406" y="1556792"/>
            <a:ext cx="7704856" cy="50013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Konzeption </a:t>
            </a:r>
            <a:r>
              <a:rPr lang="de-DE" sz="2400" b="1" dirty="0"/>
              <a:t>des Coaching für Jugendliche</a:t>
            </a:r>
          </a:p>
          <a:p>
            <a:endParaRPr lang="de-DE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1:1 Betreuung, d.h. ein ehrenamtlicher Coach betreut einen Schüler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Zielgruppe:  Schüler zwischen 10 und 18 Jahren, die Unterstützung brauchen (Fokus: Mittelschule)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Treffen ca. 1x pro Woche für 1-2 Stunden, dabei sollte der Ablauf gemeinsam geplant werden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Begleitung Übergang Schule Beruf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Vertrauensverhältnis aufbauen, Schüler erhält erwachsenen Fürsprecher und Unterstützer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Einmalige Vermittlungsgebühr für den Schüler von 20 €, ansonsten kostenfrei		</a:t>
            </a:r>
            <a:r>
              <a:rPr lang="de-DE" sz="1100" dirty="0" smtClean="0"/>
              <a:t>				</a:t>
            </a:r>
            <a:r>
              <a:rPr lang="de-DE" sz="1200" dirty="0"/>
              <a:t>	</a:t>
            </a:r>
            <a:endParaRPr lang="de-DE" sz="1200" dirty="0" smtClean="0"/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20689"/>
            <a:ext cx="1775859" cy="68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Logo NBH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7462"/>
            <a:ext cx="2016224" cy="63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2" descr="Startse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09" y="260648"/>
            <a:ext cx="2570287" cy="10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90406" y="1556792"/>
            <a:ext cx="7704856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Die ehrenamtlichen Coaches</a:t>
            </a:r>
          </a:p>
          <a:p>
            <a:endParaRPr lang="de-DE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Erweitertes </a:t>
            </a:r>
            <a:r>
              <a:rPr lang="de-DE" sz="2400" dirty="0"/>
              <a:t>Führungszeugnis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Schweigepflicht</a:t>
            </a:r>
            <a:r>
              <a:rPr lang="de-DE" sz="2400" dirty="0"/>
              <a:t>, Mitarbeiter der Schule </a:t>
            </a:r>
            <a:r>
              <a:rPr lang="de-DE" sz="2400" dirty="0" smtClean="0"/>
              <a:t>von </a:t>
            </a:r>
            <a:r>
              <a:rPr lang="de-DE" sz="2400" dirty="0"/>
              <a:t>Schweigepflicht entbunden (siehe Vereinbarungen)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Enge </a:t>
            </a:r>
            <a:r>
              <a:rPr lang="de-DE" sz="2400" dirty="0"/>
              <a:t>Zusammenarbeit mit Eltern und </a:t>
            </a:r>
            <a:r>
              <a:rPr lang="de-DE" sz="2400" dirty="0" smtClean="0"/>
              <a:t>Schule sinnvoll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Aufsichtspflicht </a:t>
            </a:r>
            <a:r>
              <a:rPr lang="de-DE" sz="2400" dirty="0"/>
              <a:t>während der </a:t>
            </a:r>
            <a:r>
              <a:rPr lang="de-DE" sz="2400" dirty="0" smtClean="0"/>
              <a:t>Treffen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Regelmäßige Rückmeldung zur NBH (positiv und negativ)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Achtet den Schüler als Persönlichkeit, beschützt ihn vor körperlicher oder verbaler Gewalt und respektiert seine Intimsphäre</a:t>
            </a:r>
            <a:r>
              <a:rPr lang="de-DE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Möglichkeit des Erfahrungsaustausches bei regelmäßigen </a:t>
            </a:r>
            <a:r>
              <a:rPr lang="de-DE" sz="2400" dirty="0" err="1" smtClean="0"/>
              <a:t>Coachtreffen</a:t>
            </a:r>
            <a:r>
              <a:rPr lang="de-DE" sz="2400" dirty="0" smtClean="0"/>
              <a:t>, Fort- und Weiterbildungen.	         </a:t>
            </a:r>
            <a:r>
              <a:rPr lang="de-DE" sz="1200" dirty="0"/>
              <a:t>	</a:t>
            </a:r>
            <a:r>
              <a:rPr lang="de-DE" sz="1200" dirty="0" smtClean="0"/>
              <a:t>						</a:t>
            </a: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20689"/>
            <a:ext cx="1775859" cy="68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Logo NBH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7462"/>
            <a:ext cx="2016224" cy="63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2" descr="Startse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09" y="260648"/>
            <a:ext cx="2570287" cy="10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9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90406" y="1556792"/>
            <a:ext cx="7704856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Die ehrenamtlichen Coaches</a:t>
            </a:r>
          </a:p>
          <a:p>
            <a:endParaRPr lang="de-DE" sz="2400" dirty="0"/>
          </a:p>
          <a:p>
            <a:endParaRPr lang="de-DE" dirty="0"/>
          </a:p>
          <a:p>
            <a:endParaRPr lang="de-DE" sz="2400" dirty="0" smtClean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/>
          </a:p>
          <a:p>
            <a:r>
              <a:rPr lang="de-DE" sz="2400" dirty="0"/>
              <a:t>	</a:t>
            </a:r>
            <a:r>
              <a:rPr lang="de-DE" sz="2400" dirty="0" smtClean="0"/>
              <a:t>					             </a:t>
            </a:r>
            <a:endParaRPr lang="de-DE" sz="1100" dirty="0" smtClean="0"/>
          </a:p>
          <a:p>
            <a:r>
              <a:rPr lang="de-DE" sz="1100" dirty="0" smtClean="0"/>
              <a:t>						                       </a:t>
            </a:r>
            <a:r>
              <a:rPr lang="de-DE" sz="1200" dirty="0" smtClean="0"/>
              <a:t>								</a:t>
            </a:r>
            <a:r>
              <a:rPr lang="de-DE" sz="1000" dirty="0" smtClean="0"/>
              <a:t>Foto:©Hindringer-Heindl</a:t>
            </a: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20689"/>
            <a:ext cx="1775859" cy="68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Logo NBH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7462"/>
            <a:ext cx="2016224" cy="63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2" descr="Startse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09" y="260648"/>
            <a:ext cx="2570287" cy="10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89" y="2124764"/>
            <a:ext cx="6048672" cy="401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2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90406" y="1556792"/>
            <a:ext cx="7704856" cy="47551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Aufgaben der Projektleitung</a:t>
            </a:r>
          </a:p>
          <a:p>
            <a:pPr algn="ctr"/>
            <a:endParaRPr lang="de-DE" sz="800" b="1" dirty="0" smtClean="0"/>
          </a:p>
          <a:p>
            <a:pPr algn="ctr"/>
            <a:endParaRPr lang="de-DE" sz="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/>
              <a:t>Matching</a:t>
            </a:r>
            <a:r>
              <a:rPr lang="de-DE" sz="2400" dirty="0" smtClean="0"/>
              <a:t> Coach </a:t>
            </a:r>
            <a:r>
              <a:rPr lang="de-DE" sz="2400" dirty="0"/>
              <a:t>Schüler </a:t>
            </a:r>
            <a:r>
              <a:rPr lang="de-DE" sz="2400" dirty="0" smtClean="0"/>
              <a:t>(</a:t>
            </a:r>
            <a:r>
              <a:rPr lang="de-DE" sz="2400" dirty="0"/>
              <a:t>Fragebögen)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Koordination fürs Zustandekommen des Coachings, es wird eine Vereinbarung  </a:t>
            </a:r>
            <a:r>
              <a:rPr lang="de-DE" sz="2400" dirty="0" smtClean="0"/>
              <a:t>geschlossen.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Coaches schulen, regelmäßige </a:t>
            </a:r>
            <a:r>
              <a:rPr lang="de-DE" sz="2400" dirty="0" err="1"/>
              <a:t>Coachtreffen</a:t>
            </a:r>
            <a:r>
              <a:rPr lang="de-DE" sz="2400" dirty="0"/>
              <a:t> zum Austausch von Erfahrungen organisieren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Fortbildungen </a:t>
            </a:r>
            <a:r>
              <a:rPr lang="de-DE" sz="2400" dirty="0" smtClean="0"/>
              <a:t>anbieten (z.B. „Tools für </a:t>
            </a:r>
            <a:r>
              <a:rPr lang="de-DE" sz="2400" dirty="0" err="1" smtClean="0"/>
              <a:t>Lerncoaches</a:t>
            </a:r>
            <a:r>
              <a:rPr lang="de-DE" sz="2400" dirty="0" smtClean="0"/>
              <a:t>“)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Jederzeit „offenes Ohr“ für Schüler und Coaches haben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Projekt publik machen und nach außen vertreten, Netzwerk-Treffen besuchen etc.</a:t>
            </a:r>
          </a:p>
          <a:p>
            <a:r>
              <a:rPr lang="de-DE" sz="2400" dirty="0"/>
              <a:t>	</a:t>
            </a:r>
            <a:r>
              <a:rPr lang="de-DE" sz="2400" dirty="0" smtClean="0"/>
              <a:t>					             </a:t>
            </a:r>
            <a:r>
              <a:rPr lang="de-DE" sz="1200" dirty="0"/>
              <a:t>	</a:t>
            </a:r>
            <a:r>
              <a:rPr lang="de-DE" sz="1200" dirty="0" smtClean="0"/>
              <a:t>						</a:t>
            </a: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20689"/>
            <a:ext cx="1775859" cy="68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Logo NBH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7462"/>
            <a:ext cx="2016224" cy="63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2" descr="Startse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09" y="260648"/>
            <a:ext cx="2570287" cy="10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1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90406" y="1556792"/>
            <a:ext cx="7704856" cy="53091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Aktueller Stand</a:t>
            </a:r>
          </a:p>
          <a:p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20 Coaches: 9 Frauen, 11 Männer, zwischen 24 und  73 Jahren, aus näherer Umgebung, z.T. ausgebildete Coaches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Schuljahr `15/`16: 25 Schüler betreut </a:t>
            </a:r>
          </a:p>
          <a:p>
            <a:r>
              <a:rPr lang="de-DE" sz="2400" dirty="0" smtClean="0"/>
              <a:t>    Fazit: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Abbruchquote von 28 %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Coachings laufen z.T. mehrere Jahre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Noten verbessern </a:t>
            </a:r>
            <a:r>
              <a:rPr lang="de-DE" sz="2400" dirty="0" smtClean="0"/>
              <a:t>sich, Lehrer melden zurück, dass Schüler aufmerksamer, schüchterne Schüler werden selbstbewusster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Schüler schaffen Klassenziel, bzw. Abschluss und bekommen Ausbildungsplatz</a:t>
            </a:r>
            <a:r>
              <a:rPr lang="de-DE" sz="2400" dirty="0"/>
              <a:t>	</a:t>
            </a:r>
            <a:r>
              <a:rPr lang="de-DE" sz="2400" dirty="0" smtClean="0"/>
              <a:t>					           				</a:t>
            </a:r>
            <a:r>
              <a:rPr lang="de-DE" sz="1000" dirty="0" smtClean="0"/>
              <a:t>                           </a:t>
            </a:r>
            <a:r>
              <a:rPr lang="de-DE" sz="1100" dirty="0" smtClean="0"/>
              <a:t>Stand: Juli 2016</a:t>
            </a:r>
          </a:p>
          <a:p>
            <a:r>
              <a:rPr lang="de-DE" sz="1100" dirty="0" smtClean="0"/>
              <a:t>						                       © </a:t>
            </a:r>
            <a:r>
              <a:rPr lang="de-DE" sz="1100" dirty="0" err="1" smtClean="0"/>
              <a:t>H.Hindringer</a:t>
            </a:r>
            <a:r>
              <a:rPr lang="de-DE" sz="1100" dirty="0" smtClean="0"/>
              <a:t>-Heindl</a:t>
            </a:r>
            <a:endParaRPr lang="de-DE" sz="1200" dirty="0" smtClean="0"/>
          </a:p>
        </p:txBody>
      </p:sp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20689"/>
            <a:ext cx="1775859" cy="68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Logo NBH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7462"/>
            <a:ext cx="2016224" cy="63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2" descr="Startse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09" y="260648"/>
            <a:ext cx="2570287" cy="10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9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Office PowerPoint</Application>
  <PresentationFormat>Bildschirmpräsentation (4:3)</PresentationFormat>
  <Paragraphs>125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Calibri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Seniorenangebot der NBH Taufkirchen</dc:title>
  <dc:creator>Heindl</dc:creator>
  <cp:lastModifiedBy>Claudia Leitzmann</cp:lastModifiedBy>
  <cp:revision>117</cp:revision>
  <dcterms:created xsi:type="dcterms:W3CDTF">2014-11-28T13:31:12Z</dcterms:created>
  <dcterms:modified xsi:type="dcterms:W3CDTF">2016-07-25T12:27:26Z</dcterms:modified>
</cp:coreProperties>
</file>